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4"/>
  </p:notesMasterIdLst>
  <p:handoutMasterIdLst>
    <p:handoutMasterId r:id="rId15"/>
  </p:handoutMasterIdLst>
  <p:sldIdLst>
    <p:sldId id="293" r:id="rId2"/>
    <p:sldId id="380" r:id="rId3"/>
    <p:sldId id="410" r:id="rId4"/>
    <p:sldId id="428" r:id="rId5"/>
    <p:sldId id="438" r:id="rId6"/>
    <p:sldId id="427" r:id="rId7"/>
    <p:sldId id="418" r:id="rId8"/>
    <p:sldId id="439" r:id="rId9"/>
    <p:sldId id="440" r:id="rId10"/>
    <p:sldId id="436" r:id="rId11"/>
    <p:sldId id="435" r:id="rId12"/>
    <p:sldId id="434" r:id="rId13"/>
  </p:sldIdLst>
  <p:sldSz cx="9906000" cy="6858000" type="A4"/>
  <p:notesSz cx="6735763" cy="979963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  <p15:guide id="3" orient="horz" pos="3087">
          <p15:clr>
            <a:srgbClr val="A4A3A4"/>
          </p15:clr>
        </p15:guide>
        <p15:guide id="4" pos="212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66FF"/>
    <a:srgbClr val="FF6600"/>
    <a:srgbClr val="FFCC00"/>
    <a:srgbClr val="000000"/>
    <a:srgbClr val="E59901"/>
    <a:srgbClr val="E08806"/>
    <a:srgbClr val="DEA608"/>
    <a:srgbClr val="CCFF33"/>
    <a:srgbClr val="B3E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어두운 스타일 2 - 강조 3/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96391" autoAdjust="0"/>
  </p:normalViewPr>
  <p:slideViewPr>
    <p:cSldViewPr>
      <p:cViewPr varScale="1">
        <p:scale>
          <a:sx n="116" d="100"/>
          <a:sy n="116" d="100"/>
        </p:scale>
        <p:origin x="840" y="108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480" y="78"/>
      </p:cViewPr>
      <p:guideLst>
        <p:guide orient="horz" pos="3127"/>
        <p:guide pos="2141"/>
        <p:guide orient="horz" pos="3087"/>
        <p:guide pos="212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2919565" cy="490452"/>
          </a:xfrm>
          <a:prstGeom prst="rect">
            <a:avLst/>
          </a:prstGeom>
        </p:spPr>
        <p:txBody>
          <a:bodyPr vert="horz" lIns="90392" tIns="45196" rIns="90392" bIns="45196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4629" y="0"/>
            <a:ext cx="2919565" cy="490452"/>
          </a:xfrm>
          <a:prstGeom prst="rect">
            <a:avLst/>
          </a:prstGeom>
        </p:spPr>
        <p:txBody>
          <a:bodyPr vert="horz" lIns="90392" tIns="45196" rIns="90392" bIns="45196" rtlCol="0"/>
          <a:lstStyle>
            <a:lvl1pPr algn="r">
              <a:defRPr sz="1200"/>
            </a:lvl1pPr>
          </a:lstStyle>
          <a:p>
            <a:fld id="{B6853D5E-0CFB-431D-9D23-D98AD2D2862D}" type="datetimeFigureOut">
              <a:rPr lang="ko-KR" altLang="en-US" smtClean="0"/>
              <a:pPr/>
              <a:t>2016-12-22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3" y="9307619"/>
            <a:ext cx="2919565" cy="490452"/>
          </a:xfrm>
          <a:prstGeom prst="rect">
            <a:avLst/>
          </a:prstGeom>
        </p:spPr>
        <p:txBody>
          <a:bodyPr vert="horz" lIns="90392" tIns="45196" rIns="90392" bIns="45196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4629" y="9307619"/>
            <a:ext cx="2919565" cy="490452"/>
          </a:xfrm>
          <a:prstGeom prst="rect">
            <a:avLst/>
          </a:prstGeom>
        </p:spPr>
        <p:txBody>
          <a:bodyPr vert="horz" lIns="90392" tIns="45196" rIns="90392" bIns="45196" rtlCol="0" anchor="b"/>
          <a:lstStyle>
            <a:lvl1pPr algn="r">
              <a:defRPr sz="1200"/>
            </a:lvl1pPr>
          </a:lstStyle>
          <a:p>
            <a:fld id="{A3CFEDC6-BC8E-434A-8EA2-7E345A71A8B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325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0"/>
            <a:ext cx="2919565" cy="490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92" tIns="45196" rIns="90392" bIns="45196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4629" y="0"/>
            <a:ext cx="2919565" cy="490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92" tIns="45196" rIns="90392" bIns="45196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4375" y="735013"/>
            <a:ext cx="5308600" cy="36750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265" y="4655380"/>
            <a:ext cx="5389240" cy="4409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92" tIns="45196" rIns="90392" bIns="451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9307619"/>
            <a:ext cx="2919565" cy="490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92" tIns="45196" rIns="90392" bIns="45196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4629" y="9307619"/>
            <a:ext cx="2919565" cy="490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92" tIns="45196" rIns="90392" bIns="45196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 smtClean="0"/>
            </a:lvl1pPr>
          </a:lstStyle>
          <a:p>
            <a:pPr>
              <a:defRPr/>
            </a:pPr>
            <a:fld id="{9AAD0385-26CC-4854-B266-7118EE86D87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63119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7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717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34412" indent="-282467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29865" indent="-22597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581810" indent="-22597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33756" indent="-22597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485700" indent="-22597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37648" indent="-22597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389594" indent="-22597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41538" indent="-22597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A9BC2B72-9E44-40C7-8C34-125C03FBB35E}" type="slidenum">
              <a:rPr lang="en-US" altLang="ko-KR"/>
              <a:pPr>
                <a:spcBef>
                  <a:spcPct val="0"/>
                </a:spcBef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65455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4588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481" y="4343917"/>
            <a:ext cx="5486999" cy="4114500"/>
          </a:xfrm>
          <a:prstGeom prst="rect">
            <a:avLst/>
          </a:prstGeom>
          <a:noFill/>
          <a:ln>
            <a:noFill/>
          </a:ln>
        </p:spPr>
        <p:txBody>
          <a:bodyPr lIns="90375" tIns="45175" rIns="90375" bIns="451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695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atinLnBrk="0"/>
            <a:endParaRPr lang="en-US" altLang="ko-KR" dirty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3874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3948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2451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0820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4735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29885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9747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27"/>
          <p:cNvSpPr txBox="1">
            <a:spLocks/>
          </p:cNvSpPr>
          <p:nvPr userDrawn="1"/>
        </p:nvSpPr>
        <p:spPr bwMode="auto">
          <a:xfrm>
            <a:off x="3929063" y="4786313"/>
            <a:ext cx="22860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400">
                <a:latin typeface="+mn-lt"/>
                <a:ea typeface="+mn-ea"/>
              </a:defRPr>
            </a:lvl1pPr>
          </a:lstStyle>
          <a:p>
            <a:pPr eaLnBrk="1" latinLnBrk="1" hangingPunct="1">
              <a:defRPr/>
            </a:pPr>
            <a:fld id="{36037A0C-7685-4DA1-948A-DB5A02C1B529}" type="datetime1">
              <a:rPr lang="ko-KR" altLang="en-US" smtClean="0"/>
              <a:pPr eaLnBrk="1" latinLnBrk="1" hangingPunct="1">
                <a:defRPr/>
              </a:pPr>
              <a:t>2016-12-22</a:t>
            </a:fld>
            <a:endParaRPr lang="ko-KR" alt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5B074A5-CDDE-425A-B450-2F74862138E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806074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2281A8-57C8-4F5D-84D7-6936F399192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58480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8"/>
            <a:ext cx="222885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8"/>
            <a:ext cx="653415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63AA3A-D9C0-4118-944C-3B996A664455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156800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992188" y="1484313"/>
            <a:ext cx="7924800" cy="1746250"/>
          </a:xfrm>
          <a:prstGeom prst="rect">
            <a:avLst/>
          </a:prstGeom>
          <a:noFill/>
          <a:ln w="6350" cap="rnd" cmpd="sng" algn="ctr">
            <a:solidFill>
              <a:srgbClr val="FFC000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5" name="직사각형 4"/>
          <p:cNvSpPr/>
          <p:nvPr/>
        </p:nvSpPr>
        <p:spPr>
          <a:xfrm>
            <a:off x="992188" y="3644900"/>
            <a:ext cx="7924800" cy="1152525"/>
          </a:xfrm>
          <a:prstGeom prst="rect">
            <a:avLst/>
          </a:prstGeom>
          <a:noFill/>
          <a:ln w="6350" cap="rnd" cmpd="sng" algn="ctr">
            <a:solidFill>
              <a:srgbClr val="D8BC76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grpSp>
        <p:nvGrpSpPr>
          <p:cNvPr id="6" name="그룹 23"/>
          <p:cNvGrpSpPr>
            <a:grpSpLocks/>
          </p:cNvGrpSpPr>
          <p:nvPr userDrawn="1"/>
        </p:nvGrpSpPr>
        <p:grpSpPr bwMode="auto">
          <a:xfrm>
            <a:off x="992188" y="1455738"/>
            <a:ext cx="247650" cy="1785937"/>
            <a:chOff x="992560" y="1456048"/>
            <a:chExt cx="247650" cy="1785664"/>
          </a:xfrm>
        </p:grpSpPr>
        <p:sp>
          <p:nvSpPr>
            <p:cNvPr id="7" name="직사각형 6"/>
            <p:cNvSpPr/>
            <p:nvPr/>
          </p:nvSpPr>
          <p:spPr>
            <a:xfrm>
              <a:off x="992560" y="1456048"/>
              <a:ext cx="247650" cy="604745"/>
            </a:xfrm>
            <a:prstGeom prst="rect">
              <a:avLst/>
            </a:prstGeom>
            <a:solidFill>
              <a:srgbClr val="FB5325"/>
            </a:solidFill>
            <a:ln w="6350" cap="rnd" cmpd="sng" algn="ctr">
              <a:noFill/>
              <a:prstDash val="solid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en-US"/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992560" y="2060793"/>
              <a:ext cx="247650" cy="604746"/>
            </a:xfrm>
            <a:prstGeom prst="rect">
              <a:avLst/>
            </a:prstGeom>
            <a:solidFill>
              <a:srgbClr val="00B0F0"/>
            </a:solidFill>
            <a:ln w="6350" cap="rnd" cmpd="sng" algn="ctr">
              <a:noFill/>
              <a:prstDash val="solid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en-US"/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992560" y="2636967"/>
              <a:ext cx="247650" cy="604745"/>
            </a:xfrm>
            <a:prstGeom prst="rect">
              <a:avLst/>
            </a:prstGeom>
            <a:solidFill>
              <a:srgbClr val="FFFF00"/>
            </a:solidFill>
            <a:ln w="6350" cap="rnd" cmpd="sng" algn="ctr">
              <a:noFill/>
              <a:prstDash val="solid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en-US"/>
            </a:p>
          </p:txBody>
        </p:sp>
      </p:grpSp>
      <p:grpSp>
        <p:nvGrpSpPr>
          <p:cNvPr id="12" name="그룹 22"/>
          <p:cNvGrpSpPr>
            <a:grpSpLocks/>
          </p:cNvGrpSpPr>
          <p:nvPr userDrawn="1"/>
        </p:nvGrpSpPr>
        <p:grpSpPr bwMode="auto">
          <a:xfrm>
            <a:off x="992188" y="3644900"/>
            <a:ext cx="247650" cy="1181100"/>
            <a:chOff x="992560" y="3429000"/>
            <a:chExt cx="247650" cy="1180864"/>
          </a:xfrm>
        </p:grpSpPr>
        <p:sp>
          <p:nvSpPr>
            <p:cNvPr id="13" name="직사각형 12"/>
            <p:cNvSpPr/>
            <p:nvPr/>
          </p:nvSpPr>
          <p:spPr>
            <a:xfrm>
              <a:off x="992560" y="3429000"/>
              <a:ext cx="247650" cy="604717"/>
            </a:xfrm>
            <a:prstGeom prst="rect">
              <a:avLst/>
            </a:prstGeom>
            <a:solidFill>
              <a:srgbClr val="B6E937"/>
            </a:solidFill>
            <a:ln w="6350" cap="rnd" cmpd="sng" algn="ctr">
              <a:noFill/>
              <a:prstDash val="solid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en-US"/>
            </a:p>
          </p:txBody>
        </p:sp>
        <p:sp>
          <p:nvSpPr>
            <p:cNvPr id="14" name="직사각형 13"/>
            <p:cNvSpPr/>
            <p:nvPr userDrawn="1"/>
          </p:nvSpPr>
          <p:spPr>
            <a:xfrm>
              <a:off x="992560" y="4005148"/>
              <a:ext cx="247650" cy="604716"/>
            </a:xfrm>
            <a:prstGeom prst="rect">
              <a:avLst/>
            </a:prstGeom>
            <a:solidFill>
              <a:srgbClr val="8F45C7"/>
            </a:solidFill>
            <a:ln w="6350" cap="rnd" cmpd="sng" algn="ctr">
              <a:noFill/>
              <a:prstDash val="solid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en-US"/>
            </a:p>
          </p:txBody>
        </p:sp>
      </p:grpSp>
      <p:pic>
        <p:nvPicPr>
          <p:cNvPr id="15" name="그림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1" t="25357" r="6497" b="23930"/>
          <a:stretch>
            <a:fillRect/>
          </a:stretch>
        </p:blipFill>
        <p:spPr bwMode="auto">
          <a:xfrm>
            <a:off x="128588" y="6261100"/>
            <a:ext cx="1728787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1346569" y="1685171"/>
            <a:ext cx="7429500" cy="1337955"/>
          </a:xfrm>
          <a:prstGeom prst="rect">
            <a:avLst/>
          </a:prstGeom>
        </p:spPr>
        <p:txBody>
          <a:bodyPr anchor="t"/>
          <a:lstStyle>
            <a:lvl1pPr algn="ctr">
              <a:defRPr sz="3200" b="1">
                <a:solidFill>
                  <a:schemeClr val="tx1"/>
                </a:solidFill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1346569" y="3727693"/>
            <a:ext cx="7429500" cy="92544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 baseline="0">
                <a:solidFill>
                  <a:schemeClr val="tx2"/>
                </a:solidFill>
                <a:latin typeface="맑은 고딕" pitchFamily="50" charset="-127"/>
                <a:ea typeface="맑은 고딕" pitchFamily="50" charset="-127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endParaRPr lang="en-US" dirty="0"/>
          </a:p>
        </p:txBody>
      </p:sp>
      <p:sp>
        <p:nvSpPr>
          <p:cNvPr id="17" name="날짜 개체 틀 27"/>
          <p:cNvSpPr>
            <a:spLocks noGrp="1"/>
          </p:cNvSpPr>
          <p:nvPr userDrawn="1">
            <p:ph type="dt" sz="half" idx="10"/>
          </p:nvPr>
        </p:nvSpPr>
        <p:spPr>
          <a:xfrm>
            <a:off x="4256088" y="4930775"/>
            <a:ext cx="2476500" cy="366713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400" dirty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2065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E698F0-3845-48E4-8EBF-920636CFDA9E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740209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70CE26-2F9F-4495-B2E5-0E6F4ABA418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558425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7B1D20-D259-46E0-A946-C507B695299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10547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BE9EA1-AA81-4A20-91EA-77FC7A605C0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73861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982853-90A7-4F30-9E57-45CF7A337D1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993295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1" t="25357" r="6497" b="23930"/>
          <a:stretch>
            <a:fillRect/>
          </a:stretch>
        </p:blipFill>
        <p:spPr bwMode="auto">
          <a:xfrm>
            <a:off x="128588" y="6261100"/>
            <a:ext cx="1728787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3937000" y="6408738"/>
            <a:ext cx="2311400" cy="476250"/>
          </a:xfrm>
        </p:spPr>
        <p:txBody>
          <a:bodyPr anchor="ctr"/>
          <a:lstStyle>
            <a:lvl1pPr algn="ctr">
              <a:defRPr smtClean="0"/>
            </a:lvl1pPr>
          </a:lstStyle>
          <a:p>
            <a:pPr>
              <a:defRPr/>
            </a:pPr>
            <a:fld id="{B34448E6-F357-4326-B392-79625BAA3DEE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518565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FC7657-A73F-4E16-A042-0898EA2C02B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31467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7C9044-85E2-499D-9EF5-7CCC5975900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64738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95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4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58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245225"/>
            <a:ext cx="31369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14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9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400" smtClean="0"/>
            </a:lvl1pPr>
          </a:lstStyle>
          <a:p>
            <a:pPr>
              <a:defRPr/>
            </a:pPr>
            <a:fld id="{FA7997D1-9234-421B-BB47-E3B341D439A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  <p:sldLayoutId id="2147483921" r:id="rId2"/>
    <p:sldLayoutId id="2147483922" r:id="rId3"/>
    <p:sldLayoutId id="2147483923" r:id="rId4"/>
    <p:sldLayoutId id="2147483924" r:id="rId5"/>
    <p:sldLayoutId id="2147483925" r:id="rId6"/>
    <p:sldLayoutId id="2147483931" r:id="rId7"/>
    <p:sldLayoutId id="2147483926" r:id="rId8"/>
    <p:sldLayoutId id="2147483927" r:id="rId9"/>
    <p:sldLayoutId id="2147483928" r:id="rId10"/>
    <p:sldLayoutId id="2147483929" r:id="rId11"/>
    <p:sldLayoutId id="2147483932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제목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가속도 센서를 이용한 알람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ko-KR" altLang="en-US" smtClean="0"/>
              <a:t>이소형</a:t>
            </a:r>
            <a:r>
              <a:rPr lang="en-US" altLang="ko-KR" smtClean="0"/>
              <a:t>, </a:t>
            </a:r>
            <a:r>
              <a:rPr lang="ko-KR" altLang="en-US" smtClean="0"/>
              <a:t>김상균</a:t>
            </a:r>
            <a:endParaRPr lang="en-US" altLang="ko-KR" dirty="0"/>
          </a:p>
          <a:p>
            <a:r>
              <a:rPr lang="en-US" dirty="0"/>
              <a:t>2016</a:t>
            </a:r>
            <a:r>
              <a:rPr lang="en-US"/>
              <a:t>. 12. </a:t>
            </a:r>
            <a:r>
              <a:rPr lang="en-US" smtClean="0"/>
              <a:t>22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1" eaLnBrk="1" latinLnBrk="1" hangingPunct="1">
              <a:defRPr/>
            </a:pPr>
            <a:endParaRPr lang="en-US" altLang="en-US" sz="2000" b="1" dirty="0">
              <a:solidFill>
                <a:schemeClr val="tx1"/>
              </a:solidFill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45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eaLnBrk="1" latinLnBrk="1" hangingPunct="1">
              <a:defRPr/>
            </a:pPr>
            <a:endParaRPr lang="ko-KR" altLang="en-US"/>
          </a:p>
        </p:txBody>
      </p:sp>
      <p:sp>
        <p:nvSpPr>
          <p:cNvPr id="8" name="슬라이드 번호 개체 틀 1"/>
          <p:cNvSpPr>
            <a:spLocks noGrp="1"/>
          </p:cNvSpPr>
          <p:nvPr>
            <p:ph type="sldNum" sz="quarter" idx="11"/>
          </p:nvPr>
        </p:nvSpPr>
        <p:spPr>
          <a:xfrm>
            <a:off x="3937000" y="6408738"/>
            <a:ext cx="23114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mtClean="0"/>
              <a:t>10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21136" y="1090896"/>
            <a:ext cx="402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mtClean="0"/>
              <a:t>2</a:t>
            </a:r>
            <a:r>
              <a:rPr lang="en-US" altLang="ko-KR" b="1" smtClean="0"/>
              <a:t>) </a:t>
            </a:r>
            <a:r>
              <a:rPr lang="ko-KR" altLang="en-US" b="1" smtClean="0"/>
              <a:t>가속도 센서를 이용한 알람의 제어</a:t>
            </a:r>
            <a:endParaRPr lang="en-US" altLang="ko-KR" b="1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25074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3</a:t>
            </a:r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. </a:t>
            </a:r>
            <a:r>
              <a:rPr lang="ko-KR" altLang="en-US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개발</a:t>
            </a:r>
            <a:r>
              <a:rPr lang="ko-KR" altLang="en-US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 </a:t>
            </a:r>
            <a:r>
              <a:rPr lang="ko-KR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내용 </a:t>
            </a:r>
            <a:r>
              <a:rPr lang="en-US" altLang="ko-KR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(</a:t>
            </a:r>
            <a:r>
              <a:rPr lang="en-US" altLang="ko-KR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5</a:t>
            </a:r>
            <a:r>
              <a:rPr lang="en-US" altLang="ko-KR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/5)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57056" y="2496248"/>
            <a:ext cx="438829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smtClean="0"/>
              <a:t>-  </a:t>
            </a:r>
            <a:r>
              <a:rPr lang="ko-KR" altLang="en-US" sz="1600" smtClean="0"/>
              <a:t>가속도 센서를 통해 움직임을 관찰</a:t>
            </a:r>
            <a:endParaRPr lang="en-US" altLang="ko-KR" sz="1600" dirty="0"/>
          </a:p>
          <a:p>
            <a:pPr marL="342900" indent="-342900">
              <a:lnSpc>
                <a:spcPct val="150000"/>
              </a:lnSpc>
              <a:buAutoNum type="arabicParenR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smtClean="0"/>
              <a:t>움직임을 관찰하여 알람의 재실행 여부 판단</a:t>
            </a:r>
            <a:endParaRPr lang="en-US" altLang="ko-KR" sz="160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smtClean="0"/>
              <a:t>움직임을 관찰하는 기준을 제한시간과 일정 기준 이상의 움직임 횟수로 설정</a:t>
            </a:r>
            <a:endParaRPr lang="en-US" altLang="ko-KR" sz="1600" smtClean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80" y="1628799"/>
            <a:ext cx="2482062" cy="441255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968" y="1628798"/>
            <a:ext cx="2482063" cy="441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965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1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45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8" name="슬라이드 번호 개체 틀 1"/>
          <p:cNvSpPr>
            <a:spLocks noGrp="1"/>
          </p:cNvSpPr>
          <p:nvPr>
            <p:ph type="sldNum" sz="quarter" idx="11"/>
          </p:nvPr>
        </p:nvSpPr>
        <p:spPr>
          <a:xfrm>
            <a:off x="3937000" y="6408738"/>
            <a:ext cx="23114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mtClean="0">
                <a:solidFill>
                  <a:srgbClr val="000000"/>
                </a:solidFill>
              </a:rPr>
              <a:t>11</a:t>
            </a:r>
            <a:endParaRPr kumimoji="1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25074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noProof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"/>
                <a:cs typeface="Times New Roman" pitchFamily="18" charset="0"/>
              </a:rPr>
              <a:t>4</a:t>
            </a:r>
            <a:r>
              <a:rPr kumimoji="1" lang="en-US" altLang="ko-KR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. </a:t>
            </a:r>
            <a:r>
              <a:rPr lang="ko-KR" altLang="en-US" sz="2400" b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"/>
                <a:cs typeface="Times New Roman" pitchFamily="18" charset="0"/>
              </a:rPr>
              <a:t>개발</a:t>
            </a:r>
            <a:r>
              <a:rPr kumimoji="1" lang="ko-KR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 결과 </a:t>
            </a:r>
            <a:r>
              <a:rPr kumimoji="1" lang="en-US" altLang="ko-KR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(1/)</a:t>
            </a:r>
            <a:endParaRPr kumimoji="1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굴림" panose="020B0600000101010101" pitchFamily="50" charset="-127"/>
              <a:ea typeface="HY헤드라인M" pitchFamily="18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1136" y="1090896"/>
            <a:ext cx="748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1</a:t>
            </a:r>
            <a:r>
              <a:rPr lang="en-US" altLang="ko-KR" b="1" smtClean="0"/>
              <a:t>) </a:t>
            </a:r>
            <a:r>
              <a:rPr lang="ko-KR" altLang="en-US" b="1" smtClean="0"/>
              <a:t>실제 구동 영상 </a:t>
            </a:r>
            <a:endParaRPr lang="en-US" altLang="ko-KR" b="1" dirty="0"/>
          </a:p>
        </p:txBody>
      </p:sp>
      <p:pic>
        <p:nvPicPr>
          <p:cNvPr id="3" name="bandicam 2016-12-22 10-44-00-0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0552" y="1700808"/>
            <a:ext cx="8065959" cy="425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1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34448E6-F357-4326-B392-79625BAA3DEE}" type="slidenum">
              <a:rPr lang="en-US" altLang="ko-KR" smtClean="0"/>
              <a:pPr>
                <a:defRPr/>
              </a:pPr>
              <a:t>12</a:t>
            </a:fld>
            <a:endParaRPr lang="en-US" altLang="ko-KR" dirty="0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1" eaLnBrk="1" latinLnBrk="1" hangingPunct="1">
              <a:defRPr/>
            </a:pPr>
            <a:endParaRPr lang="en-US" altLang="en-US" sz="2000" b="1" dirty="0">
              <a:solidFill>
                <a:schemeClr val="tx1"/>
              </a:solidFill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eaLnBrk="1" latinLnBrk="1" hangingPunct="1">
              <a:defRPr/>
            </a:pPr>
            <a:endParaRPr lang="ko-KR" altLang="en-US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5074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4</a:t>
            </a:r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. </a:t>
            </a:r>
            <a:r>
              <a:rPr lang="ko-KR" altLang="en-US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개발</a:t>
            </a:r>
            <a:r>
              <a:rPr lang="ko-KR" altLang="en-US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결과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HY헤드라인M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38767" y="1856990"/>
            <a:ext cx="79928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smtClean="0"/>
              <a:t>1. </a:t>
            </a:r>
            <a:r>
              <a:rPr lang="ko-KR" altLang="en-US" sz="1400" smtClean="0"/>
              <a:t>무의식적 알람 종료를 방지할 수 있다</a:t>
            </a:r>
            <a:r>
              <a:rPr lang="en-US" altLang="ko-KR" sz="1400" smtClean="0"/>
              <a:t>.</a:t>
            </a:r>
            <a:endParaRPr lang="en-US" altLang="ko-KR" sz="1400" smtClean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2</a:t>
            </a:r>
            <a:r>
              <a:rPr lang="en-US" altLang="ko-KR" sz="1400"/>
              <a:t>. </a:t>
            </a:r>
            <a:r>
              <a:rPr lang="ko-KR" altLang="en-US" sz="1400" smtClean="0"/>
              <a:t>사용자에게 움직여야 알람을 끌 수 있게 하여 신체적 활동을 이용해 잠을 깨워 능동적인 일상 생활이 가능해진다</a:t>
            </a:r>
            <a:r>
              <a:rPr lang="en-US" altLang="ko-KR" sz="1400" smtClean="0"/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1136" y="1090896"/>
            <a:ext cx="748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2</a:t>
            </a:r>
            <a:r>
              <a:rPr lang="en-US" altLang="ko-KR" b="1" smtClean="0"/>
              <a:t>) </a:t>
            </a:r>
            <a:r>
              <a:rPr lang="ko-KR" altLang="en-US" b="1" smtClean="0"/>
              <a:t>기대 효과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46155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sldNum" idx="11"/>
          </p:nvPr>
        </p:nvSpPr>
        <p:spPr>
          <a:xfrm>
            <a:off x="3944888" y="6451454"/>
            <a:ext cx="2311399" cy="387074"/>
          </a:xfrm>
          <a:prstGeom prst="rect">
            <a:avLst/>
          </a:prstGeom>
          <a:noFill/>
          <a:ln>
            <a:noFill/>
          </a:ln>
        </p:spPr>
        <p:txBody>
          <a:bodyPr lIns="85719" tIns="42846" rIns="85719" bIns="42846" anchor="ctr" anchorCtr="0">
            <a:noAutofit/>
          </a:bodyPr>
          <a:lstStyle/>
          <a:p>
            <a:pPr algn="ctr">
              <a:spcBef>
                <a:spcPts val="0"/>
              </a:spcBef>
              <a:buSzPct val="25000"/>
            </a:pPr>
            <a:fld id="{00000000-1234-1234-1234-123412341234}" type="slidenum">
              <a:rPr lang="en-US" altLang="ko">
                <a:solidFill>
                  <a:schemeClr val="dk1"/>
                </a:solidFill>
                <a:latin typeface="+mn-lt"/>
                <a:ea typeface="Arial"/>
                <a:cs typeface="Arial"/>
                <a:sym typeface="Arial"/>
              </a:rPr>
              <a:pPr algn="ctr">
                <a:spcBef>
                  <a:spcPts val="0"/>
                </a:spcBef>
                <a:buSzPct val="25000"/>
              </a:pPr>
              <a:t>2</a:t>
            </a:fld>
            <a:endParaRPr lang="ko" altLang="en-US" dirty="0">
              <a:solidFill>
                <a:schemeClr val="dk1"/>
              </a:solidFill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129" name="Shape 129"/>
          <p:cNvSpPr txBox="1"/>
          <p:nvPr/>
        </p:nvSpPr>
        <p:spPr>
          <a:xfrm>
            <a:off x="704528" y="1447839"/>
            <a:ext cx="7664007" cy="4320480"/>
          </a:xfrm>
          <a:prstGeom prst="rect">
            <a:avLst/>
          </a:prstGeom>
          <a:noFill/>
          <a:ln>
            <a:noFill/>
          </a:ln>
        </p:spPr>
        <p:txBody>
          <a:bodyPr lIns="99044" tIns="99044" rIns="99044" bIns="99044" anchor="t" anchorCtr="0">
            <a:noAutofit/>
          </a:bodyPr>
          <a:lstStyle/>
          <a:p>
            <a:pPr marL="495285" indent="-371464">
              <a:lnSpc>
                <a:spcPct val="2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ko-KR" altLang="en-US" sz="2800" b="1" smtClean="0"/>
              <a:t>개발</a:t>
            </a:r>
            <a:r>
              <a:rPr lang="ko-KR" altLang="en-US" sz="2800" b="1" smtClean="0"/>
              <a:t> </a:t>
            </a:r>
            <a:r>
              <a:rPr lang="ko-KR" altLang="en-US" sz="2800" b="1" dirty="0"/>
              <a:t>주제</a:t>
            </a:r>
            <a:endParaRPr lang="en-US" altLang="ko-KR" sz="2800" b="1" dirty="0"/>
          </a:p>
          <a:p>
            <a:pPr marL="495285" indent="-371464">
              <a:lnSpc>
                <a:spcPct val="2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ko-KR" altLang="en-US" sz="2800" b="1" dirty="0"/>
              <a:t>시스템 구상도</a:t>
            </a:r>
            <a:endParaRPr lang="en-US" altLang="ko-KR" sz="2800" b="1" dirty="0"/>
          </a:p>
          <a:p>
            <a:pPr marL="495285" indent="-371464">
              <a:lnSpc>
                <a:spcPct val="2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ko-KR" altLang="en-US" sz="2800" b="1" smtClean="0"/>
              <a:t>개발</a:t>
            </a:r>
            <a:r>
              <a:rPr lang="ko-KR" altLang="en-US" sz="2800" b="1" smtClean="0"/>
              <a:t> </a:t>
            </a:r>
            <a:r>
              <a:rPr lang="ko-KR" altLang="en-US" sz="2800" b="1" dirty="0"/>
              <a:t>내용</a:t>
            </a:r>
            <a:endParaRPr lang="en-US" altLang="ko-KR" sz="2800" b="1" dirty="0"/>
          </a:p>
          <a:p>
            <a:pPr marL="495285" indent="-371464">
              <a:lnSpc>
                <a:spcPct val="2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ko-KR" altLang="en-US" sz="2800" b="1" smtClean="0"/>
              <a:t>개발</a:t>
            </a:r>
            <a:r>
              <a:rPr lang="ko-KR" altLang="en-US" sz="2800" b="1" smtClean="0"/>
              <a:t> 결과</a:t>
            </a:r>
            <a:endParaRPr lang="en-US" altLang="ko-KR" sz="2800" b="1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1" eaLnBrk="1" latinLnBrk="1" hangingPunct="1">
              <a:defRPr/>
            </a:pPr>
            <a:endParaRPr lang="en-US" altLang="en-US" sz="2000" b="1" dirty="0">
              <a:solidFill>
                <a:schemeClr val="tx1"/>
              </a:solidFill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eaLnBrk="1" latinLnBrk="1" hangingPunct="1">
              <a:defRPr/>
            </a:pPr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ko-KR" altLang="en-US"/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ko-KR" altLang="en-US"/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ko-KR" altLang="en-US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28575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목 차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365578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1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38919" name="Rectangle 2"/>
          <p:cNvSpPr>
            <a:spLocks noChangeArrowheads="1"/>
          </p:cNvSpPr>
          <p:nvPr/>
        </p:nvSpPr>
        <p:spPr bwMode="auto"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charset="-127"/>
              <a:ea typeface="굴림" charset="-127"/>
              <a:cs typeface="+mn-cs"/>
            </a:endParaRPr>
          </a:p>
        </p:txBody>
      </p:sp>
      <p:sp>
        <p:nvSpPr>
          <p:cNvPr id="38920" name="Rectangle 4"/>
          <p:cNvSpPr>
            <a:spLocks noChangeArrowheads="1"/>
          </p:cNvSpPr>
          <p:nvPr/>
        </p:nvSpPr>
        <p:spPr bwMode="auto"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charset="-127"/>
              <a:ea typeface="굴림" charset="-127"/>
              <a:cs typeface="+mn-cs"/>
            </a:endParaRPr>
          </a:p>
        </p:txBody>
      </p:sp>
      <p:sp>
        <p:nvSpPr>
          <p:cNvPr id="38921" name="Rectangle 6"/>
          <p:cNvSpPr>
            <a:spLocks noChangeArrowheads="1"/>
          </p:cNvSpPr>
          <p:nvPr/>
        </p:nvSpPr>
        <p:spPr bwMode="auto"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charset="-127"/>
              <a:ea typeface="굴림" charset="-127"/>
              <a:cs typeface="+mn-cs"/>
            </a:endParaRPr>
          </a:p>
        </p:txBody>
      </p:sp>
      <p:sp>
        <p:nvSpPr>
          <p:cNvPr id="38922" name="Rectangle 8"/>
          <p:cNvSpPr>
            <a:spLocks noChangeArrowheads="1"/>
          </p:cNvSpPr>
          <p:nvPr/>
        </p:nvSpPr>
        <p:spPr bwMode="auto">
          <a:xfrm>
            <a:off x="0" y="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charset="-127"/>
              <a:ea typeface="굴림" charset="-127"/>
              <a:cs typeface="+mn-cs"/>
            </a:endParaRP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28575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1. </a:t>
            </a: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연구주제</a:t>
            </a:r>
            <a:endParaRPr kumimoji="1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굴림" panose="020B0600000101010101" pitchFamily="50" charset="-127"/>
              <a:ea typeface="HY헤드라인M" pitchFamily="18" charset="-127"/>
              <a:cs typeface="+mn-cs"/>
            </a:endParaRPr>
          </a:p>
        </p:txBody>
      </p:sp>
      <p:sp>
        <p:nvSpPr>
          <p:cNvPr id="21" name="슬라이드 번호 개체 틀 1"/>
          <p:cNvSpPr>
            <a:spLocks noGrp="1"/>
          </p:cNvSpPr>
          <p:nvPr>
            <p:ph type="sldNum" sz="quarter" idx="11"/>
          </p:nvPr>
        </p:nvSpPr>
        <p:spPr>
          <a:xfrm>
            <a:off x="3937000" y="6408738"/>
            <a:ext cx="23114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C95DF1-67DD-45D2-A731-EAA740EAA701}" type="slidenum">
              <a:rPr kumimoji="1" lang="en-US" altLang="ko-KR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248" y="2384653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noProof="0" smtClean="0">
                <a:solidFill>
                  <a:srgbClr val="000000"/>
                </a:solidFill>
              </a:rPr>
              <a:t>가속도 센서를 이용 할 수 있는 알람 어플리케이션</a:t>
            </a: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6928" y="1682539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t>연구주제</a:t>
            </a:r>
            <a:endParaRPr kumimoji="1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64568" y="3861048"/>
            <a:ext cx="8352928" cy="858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ko-KR" altLang="en-US" smtClean="0"/>
              <a:t>기본적인 알람 기능 구현</a:t>
            </a:r>
            <a:endParaRPr lang="en-US" altLang="ko-KR" dirty="0">
              <a:solidFill>
                <a:srgbClr val="000000"/>
              </a:solidFill>
            </a:endParaRP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ko-KR" altLang="en-US" smtClean="0">
                <a:solidFill>
                  <a:srgbClr val="000000"/>
                </a:solidFill>
              </a:rPr>
              <a:t>가속도 센서를 이용한 알람 제어 기능 구현</a:t>
            </a:r>
            <a:endParaRPr lang="en-US" altLang="ko-KR" dirty="0">
              <a:solidFill>
                <a:srgbClr val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7181" y="3343524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1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t>세부목표</a:t>
            </a:r>
            <a:endParaRPr kumimoji="1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3181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34448E6-F357-4326-B392-79625BAA3DEE}" type="slidenum">
              <a:rPr lang="en-US" altLang="ko-KR" smtClean="0"/>
              <a:pPr>
                <a:defRPr/>
              </a:pPr>
              <a:t>4</a:t>
            </a:fld>
            <a:endParaRPr lang="en-US" altLang="ko-KR" dirty="0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1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5" name="슬라이드 번호 개체 틀 1"/>
          <p:cNvSpPr txBox="1">
            <a:spLocks/>
          </p:cNvSpPr>
          <p:nvPr/>
        </p:nvSpPr>
        <p:spPr bwMode="auto">
          <a:xfrm>
            <a:off x="3937000" y="6408738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algn="ctr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1400" kern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+mn-cs"/>
              </a:defRPr>
            </a:lvl5pPr>
            <a:lvl6pPr marL="2514600" indent="-228600" algn="l" defTabSz="914400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+mn-cs"/>
              </a:defRPr>
            </a:lvl6pPr>
            <a:lvl7pPr marL="2971800" indent="-228600" algn="l" defTabSz="914400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+mn-cs"/>
              </a:defRPr>
            </a:lvl7pPr>
            <a:lvl8pPr marL="3429000" indent="-228600" algn="l" defTabSz="914400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+mn-cs"/>
              </a:defRPr>
            </a:lvl8pPr>
            <a:lvl9pPr marL="3886200" indent="-228600" algn="l" defTabSz="914400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>
              <a:defRPr/>
            </a:pPr>
            <a:r>
              <a:rPr lang="en-US" altLang="ko-KR">
                <a:solidFill>
                  <a:srgbClr val="000000"/>
                </a:solidFill>
              </a:rPr>
              <a:t>4</a:t>
            </a:r>
            <a:endParaRPr lang="en-US" altLang="ko-KR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1136" y="1090896"/>
            <a:ext cx="190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t>1) </a:t>
            </a:r>
            <a:r>
              <a:rPr lang="ko-KR" altLang="en-US" b="1">
                <a:solidFill>
                  <a:srgbClr val="000000"/>
                </a:solidFill>
              </a:rPr>
              <a:t>시스템</a:t>
            </a:r>
            <a:r>
              <a:rPr kumimoji="1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t> </a:t>
            </a:r>
            <a:r>
              <a:rPr kumimoji="1" lang="ko-KR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t>구성도</a:t>
            </a:r>
            <a:endParaRPr kumimoji="1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5074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"/>
                <a:cs typeface="Times New Roman" pitchFamily="18" charset="0"/>
              </a:rPr>
              <a:t>2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. </a:t>
            </a:r>
            <a:r>
              <a:rPr kumimoji="1" lang="ko-KR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시스템 </a:t>
            </a:r>
            <a:r>
              <a:rPr kumimoji="1" lang="ko-KR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구성도</a:t>
            </a:r>
            <a:endParaRPr kumimoji="1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굴림" panose="020B0600000101010101" pitchFamily="50" charset="-127"/>
              <a:ea typeface="HY헤드라인M" pitchFamily="18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04528" y="1508206"/>
            <a:ext cx="835292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ko-KR" altLang="en-US" sz="1400">
                <a:solidFill>
                  <a:srgbClr val="000000"/>
                </a:solidFill>
              </a:rPr>
              <a:t>본 </a:t>
            </a:r>
            <a:r>
              <a:rPr lang="ko-KR" altLang="en-US" sz="1400" smtClean="0">
                <a:solidFill>
                  <a:srgbClr val="000000"/>
                </a:solidFill>
              </a:rPr>
              <a:t>알람 어플리케이션은  다음과 같은 </a:t>
            </a:r>
            <a:r>
              <a:rPr lang="en-US" altLang="ko-KR" sz="1400" smtClean="0">
                <a:solidFill>
                  <a:srgbClr val="000000"/>
                </a:solidFill>
              </a:rPr>
              <a:t>class</a:t>
            </a:r>
            <a:r>
              <a:rPr lang="ko-KR" altLang="en-US" sz="1400" smtClean="0">
                <a:solidFill>
                  <a:srgbClr val="000000"/>
                </a:solidFill>
              </a:rPr>
              <a:t>들로 구성되어 있습니다</a:t>
            </a:r>
            <a:r>
              <a:rPr lang="en-US" altLang="ko-KR" sz="1400" smtClean="0">
                <a:solidFill>
                  <a:srgbClr val="000000"/>
                </a:solidFill>
              </a:rPr>
              <a:t>.</a:t>
            </a:r>
          </a:p>
          <a:p>
            <a:pPr lvl="0">
              <a:defRPr/>
            </a:pPr>
            <a:endParaRPr kumimoji="1" lang="en-US" altLang="ko-KR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342900" lvl="0" indent="-342900">
              <a:buAutoNum type="arabicParenBoth"/>
              <a:defRPr/>
            </a:pPr>
            <a:r>
              <a:rPr lang="en-US" altLang="ko-KR" sz="1400" noProof="0" smtClean="0">
                <a:solidFill>
                  <a:srgbClr val="000000"/>
                </a:solidFill>
              </a:rPr>
              <a:t>Activity </a:t>
            </a:r>
          </a:p>
          <a:p>
            <a:pPr lvl="0">
              <a:defRPr/>
            </a:pPr>
            <a:endParaRPr lang="en-US" altLang="ko-KR" sz="1400" noProof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r>
              <a:rPr lang="en-US" altLang="ko-KR" sz="1400" smtClean="0">
                <a:solidFill>
                  <a:srgbClr val="000000"/>
                </a:solidFill>
              </a:rPr>
              <a:t>AlarmActivity : </a:t>
            </a:r>
            <a:r>
              <a:rPr lang="ko-KR" altLang="en-US" sz="1400" smtClean="0">
                <a:solidFill>
                  <a:srgbClr val="000000"/>
                </a:solidFill>
              </a:rPr>
              <a:t>알람의 확인</a:t>
            </a:r>
            <a:r>
              <a:rPr lang="en-US" altLang="ko-KR" sz="1400" smtClean="0">
                <a:solidFill>
                  <a:srgbClr val="000000"/>
                </a:solidFill>
              </a:rPr>
              <a:t>, </a:t>
            </a:r>
            <a:r>
              <a:rPr lang="ko-KR" altLang="en-US" sz="1400" smtClean="0">
                <a:solidFill>
                  <a:srgbClr val="000000"/>
                </a:solidFill>
              </a:rPr>
              <a:t>저장된 알람의 사용여부</a:t>
            </a:r>
            <a:r>
              <a:rPr lang="en-US" altLang="ko-KR" sz="1400" smtClean="0">
                <a:solidFill>
                  <a:srgbClr val="000000"/>
                </a:solidFill>
              </a:rPr>
              <a:t>, </a:t>
            </a:r>
            <a:r>
              <a:rPr lang="ko-KR" altLang="en-US" sz="1400" smtClean="0">
                <a:solidFill>
                  <a:srgbClr val="000000"/>
                </a:solidFill>
              </a:rPr>
              <a:t>새로운 알람 설정</a:t>
            </a:r>
            <a:r>
              <a:rPr lang="en-US" altLang="ko-KR" sz="1400" smtClean="0">
                <a:solidFill>
                  <a:srgbClr val="000000"/>
                </a:solidFill>
              </a:rPr>
              <a:t>, </a:t>
            </a:r>
            <a:r>
              <a:rPr lang="ko-KR" altLang="en-US" sz="1400" smtClean="0">
                <a:solidFill>
                  <a:srgbClr val="000000"/>
                </a:solidFill>
              </a:rPr>
              <a:t>알람의 삭제 기능 제공</a:t>
            </a:r>
            <a:endParaRPr lang="en-US" altLang="ko-KR" sz="1400" smtClean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endParaRPr kumimoji="1" lang="en-US" altLang="ko-KR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285750" lvl="0" indent="-285750">
              <a:buFontTx/>
              <a:buChar char="-"/>
              <a:defRPr/>
            </a:pPr>
            <a:r>
              <a:rPr lang="en-US" altLang="ko-KR" sz="1400" smtClean="0">
                <a:solidFill>
                  <a:srgbClr val="000000"/>
                </a:solidFill>
              </a:rPr>
              <a:t>AlarmAlertActivity : </a:t>
            </a:r>
            <a:r>
              <a:rPr lang="ko-KR" altLang="en-US" sz="1400" smtClean="0">
                <a:solidFill>
                  <a:srgbClr val="000000"/>
                </a:solidFill>
              </a:rPr>
              <a:t>지정된 시간에 알람을 구현</a:t>
            </a:r>
            <a:r>
              <a:rPr lang="en-US" altLang="ko-KR" sz="1400" smtClean="0">
                <a:solidFill>
                  <a:srgbClr val="000000"/>
                </a:solidFill>
              </a:rPr>
              <a:t>, </a:t>
            </a:r>
            <a:r>
              <a:rPr lang="ko-KR" altLang="en-US" sz="1400" smtClean="0">
                <a:solidFill>
                  <a:srgbClr val="000000"/>
                </a:solidFill>
              </a:rPr>
              <a:t>알람 설정에 따라 진동</a:t>
            </a:r>
            <a:r>
              <a:rPr lang="en-US" altLang="ko-KR" sz="1400" smtClean="0">
                <a:solidFill>
                  <a:srgbClr val="000000"/>
                </a:solidFill>
              </a:rPr>
              <a:t>, </a:t>
            </a:r>
            <a:r>
              <a:rPr lang="ko-KR" altLang="en-US" sz="1400" smtClean="0">
                <a:solidFill>
                  <a:srgbClr val="000000"/>
                </a:solidFill>
              </a:rPr>
              <a:t>가속도 센서 서비스 제공</a:t>
            </a:r>
            <a:endParaRPr lang="en-US" altLang="ko-KR" sz="1400" smtClean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endParaRPr kumimoji="1" lang="en-US" altLang="ko-KR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285750" lvl="0" indent="-285750">
              <a:buFontTx/>
              <a:buChar char="-"/>
              <a:defRPr/>
            </a:pPr>
            <a:r>
              <a:rPr lang="en-US" altLang="ko-KR" sz="1400" smtClean="0">
                <a:solidFill>
                  <a:srgbClr val="000000"/>
                </a:solidFill>
              </a:rPr>
              <a:t>AlarmPreferencesActivity : </a:t>
            </a:r>
            <a:r>
              <a:rPr lang="ko-KR" altLang="en-US" sz="1400" smtClean="0">
                <a:solidFill>
                  <a:srgbClr val="000000"/>
                </a:solidFill>
              </a:rPr>
              <a:t>알람의 여러 옵션을 선택할 수 있는 기능 제공</a:t>
            </a:r>
            <a:endParaRPr lang="en-US" altLang="ko-KR" sz="1400" smtClean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endParaRPr kumimoji="1" lang="en-US" altLang="ko-KR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lvl="0">
              <a:defRPr/>
            </a:pPr>
            <a:endParaRPr lang="en-US" altLang="ko-KR" sz="1400" smtClean="0">
              <a:solidFill>
                <a:srgbClr val="000000"/>
              </a:solidFill>
            </a:endParaRPr>
          </a:p>
          <a:p>
            <a:pPr lvl="0">
              <a:defRPr/>
            </a:pPr>
            <a:r>
              <a:rPr kumimoji="1" lang="en-US" altLang="ko-KR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(2) Service</a:t>
            </a:r>
          </a:p>
          <a:p>
            <a:pPr lvl="0">
              <a:defRPr/>
            </a:pPr>
            <a:endParaRPr lang="en-US" altLang="ko-KR" sz="1400">
              <a:solidFill>
                <a:srgbClr val="000000"/>
              </a:solidFill>
            </a:endParaRPr>
          </a:p>
          <a:p>
            <a:pPr lvl="0">
              <a:defRPr/>
            </a:pPr>
            <a:r>
              <a:rPr kumimoji="1" lang="en-US" altLang="ko-KR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-   AlarmService :</a:t>
            </a:r>
            <a:r>
              <a:rPr kumimoji="1" lang="en-US" altLang="ko-KR" sz="1400" b="0" i="0" u="none" strike="noStrike" kern="1200" cap="none" spc="0" normalizeH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lang="ko-KR" altLang="en-US" sz="1400" smtClean="0">
                <a:solidFill>
                  <a:srgbClr val="000000"/>
                </a:solidFill>
              </a:rPr>
              <a:t>알람 설정을 바탕으로 일정을 등록하는 기능 제공</a:t>
            </a:r>
            <a:r>
              <a:rPr kumimoji="1" lang="ko-KR" altLang="en-US" sz="1400" b="0" i="0" u="none" strike="noStrike" kern="1200" cap="none" spc="0" normalizeH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endParaRPr kumimoji="1" lang="en-US" altLang="ko-KR" sz="14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lvl="0">
              <a:defRPr/>
            </a:pPr>
            <a:endParaRPr lang="en-US" altLang="ko-KR" sz="140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r>
              <a:rPr kumimoji="1" lang="en-US" altLang="ko-KR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AlarmAlertBroadcastReciever</a:t>
            </a:r>
            <a:r>
              <a:rPr kumimoji="1" lang="en-US" altLang="ko-KR" sz="1400" b="0" i="0" u="none" strike="noStrike" kern="1200" cap="none" spc="0" normalizeH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: </a:t>
            </a:r>
            <a:r>
              <a:rPr lang="ko-KR" altLang="en-US" sz="1400" smtClean="0">
                <a:solidFill>
                  <a:srgbClr val="000000"/>
                </a:solidFill>
              </a:rPr>
              <a:t>지정된 알람 시간에 필요한 </a:t>
            </a:r>
            <a:r>
              <a:rPr lang="en-US" altLang="ko-KR" sz="1400" smtClean="0">
                <a:solidFill>
                  <a:srgbClr val="000000"/>
                </a:solidFill>
              </a:rPr>
              <a:t>Sevice</a:t>
            </a:r>
            <a:r>
              <a:rPr lang="ko-KR" altLang="en-US" sz="1400" smtClean="0">
                <a:solidFill>
                  <a:srgbClr val="000000"/>
                </a:solidFill>
              </a:rPr>
              <a:t>와 </a:t>
            </a:r>
            <a:r>
              <a:rPr lang="en-US" altLang="ko-KR" sz="1400" smtClean="0">
                <a:solidFill>
                  <a:srgbClr val="000000"/>
                </a:solidFill>
              </a:rPr>
              <a:t>Activity</a:t>
            </a:r>
            <a:r>
              <a:rPr lang="ko-KR" altLang="en-US" sz="1400" smtClean="0">
                <a:solidFill>
                  <a:srgbClr val="000000"/>
                </a:solidFill>
              </a:rPr>
              <a:t>가 동작할 수 있게 신호를 보내는 기능 제공</a:t>
            </a:r>
            <a:endParaRPr lang="en-US" altLang="ko-KR" sz="1400" smtClean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endParaRPr kumimoji="1" lang="en-US" altLang="ko-KR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285750" lvl="0" indent="-285750">
              <a:buFontTx/>
              <a:buChar char="-"/>
              <a:defRPr/>
            </a:pPr>
            <a:r>
              <a:rPr lang="en-US" altLang="ko-KR" sz="1400" smtClean="0">
                <a:solidFill>
                  <a:srgbClr val="000000"/>
                </a:solidFill>
              </a:rPr>
              <a:t>AlarmServiceBroadcastReciever : AlarmAlertBroadcastReciever</a:t>
            </a:r>
            <a:r>
              <a:rPr lang="ko-KR" altLang="en-US" sz="1400" smtClean="0">
                <a:solidFill>
                  <a:srgbClr val="000000"/>
                </a:solidFill>
              </a:rPr>
              <a:t>에서 신호를 받아 </a:t>
            </a:r>
            <a:r>
              <a:rPr lang="en-US" altLang="ko-KR" sz="1400" smtClean="0">
                <a:solidFill>
                  <a:srgbClr val="000000"/>
                </a:solidFill>
              </a:rPr>
              <a:t>AlarmService</a:t>
            </a:r>
            <a:r>
              <a:rPr lang="ko-KR" altLang="en-US" sz="1400" smtClean="0">
                <a:solidFill>
                  <a:srgbClr val="000000"/>
                </a:solidFill>
              </a:rPr>
              <a:t>를 동작시키는 기능 제공</a:t>
            </a:r>
            <a:endParaRPr lang="en-US" altLang="ko-KR" sz="1400" dirty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endParaRPr lang="en-US" altLang="ko-KR" sz="1400" dirty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r>
              <a:rPr lang="en-US" altLang="ko-KR" sz="1400" smtClean="0">
                <a:solidFill>
                  <a:srgbClr val="000000"/>
                </a:solidFill>
              </a:rPr>
              <a:t>AlarmSensorService : </a:t>
            </a:r>
            <a:r>
              <a:rPr lang="ko-KR" altLang="en-US" sz="1400" smtClean="0">
                <a:solidFill>
                  <a:srgbClr val="000000"/>
                </a:solidFill>
              </a:rPr>
              <a:t>가속도 센서를 이용하여 알람의 추가적 발생 제어 기능 제공</a:t>
            </a:r>
            <a:endParaRPr lang="en-US" altLang="ko-KR" sz="140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189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34448E6-F357-4326-B392-79625BAA3DEE}" type="slidenum">
              <a:rPr lang="en-US" altLang="ko-KR" smtClean="0"/>
              <a:pPr>
                <a:defRPr/>
              </a:pPr>
              <a:t>5</a:t>
            </a:fld>
            <a:endParaRPr lang="en-US" altLang="ko-KR" dirty="0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1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5074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"/>
                <a:cs typeface="Times New Roman" pitchFamily="18" charset="0"/>
              </a:rPr>
              <a:t>2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. </a:t>
            </a:r>
            <a:r>
              <a:rPr kumimoji="1" lang="ko-KR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시스템 </a:t>
            </a:r>
            <a:r>
              <a:rPr kumimoji="1" lang="ko-KR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구성도</a:t>
            </a:r>
            <a:endParaRPr kumimoji="1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굴림" panose="020B0600000101010101" pitchFamily="50" charset="-127"/>
              <a:ea typeface="HY헤드라인M" pitchFamily="18" charset="-127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1136" y="1090896"/>
            <a:ext cx="190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t>1) </a:t>
            </a:r>
            <a:r>
              <a:rPr lang="ko-KR" altLang="en-US" b="1">
                <a:solidFill>
                  <a:srgbClr val="000000"/>
                </a:solidFill>
              </a:rPr>
              <a:t>시스템</a:t>
            </a:r>
            <a:r>
              <a:rPr kumimoji="1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t> </a:t>
            </a:r>
            <a:r>
              <a:rPr kumimoji="1" lang="ko-KR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  <a:cs typeface="+mn-cs"/>
              </a:rPr>
              <a:t>구성도</a:t>
            </a:r>
            <a:endParaRPr kumimoji="1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4528" y="1508206"/>
            <a:ext cx="83529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1400" smtClean="0">
                <a:solidFill>
                  <a:srgbClr val="000000"/>
                </a:solidFill>
              </a:rPr>
              <a:t>(3) </a:t>
            </a:r>
            <a:r>
              <a:rPr lang="ko-KR" altLang="en-US" sz="1400" smtClean="0">
                <a:solidFill>
                  <a:srgbClr val="000000"/>
                </a:solidFill>
              </a:rPr>
              <a:t>기타 구성요소</a:t>
            </a:r>
            <a:endParaRPr lang="en-US" altLang="ko-KR" sz="1400" smtClean="0">
              <a:solidFill>
                <a:srgbClr val="000000"/>
              </a:solidFill>
            </a:endParaRPr>
          </a:p>
          <a:p>
            <a:pPr lvl="0">
              <a:defRPr/>
            </a:pPr>
            <a:endParaRPr lang="en-US" altLang="ko-KR" sz="1400" noProof="0">
              <a:solidFill>
                <a:srgbClr val="000000"/>
              </a:solidFill>
            </a:endParaRPr>
          </a:p>
          <a:p>
            <a:pPr lvl="0">
              <a:defRPr/>
            </a:pPr>
            <a:r>
              <a:rPr lang="en-US" altLang="ko-KR" sz="1400" smtClean="0">
                <a:solidFill>
                  <a:srgbClr val="000000"/>
                </a:solidFill>
              </a:rPr>
              <a:t>-  AlarmListAdapter : AlarmActivity</a:t>
            </a:r>
            <a:r>
              <a:rPr lang="ko-KR" altLang="en-US" sz="1400">
                <a:solidFill>
                  <a:srgbClr val="000000"/>
                </a:solidFill>
              </a:rPr>
              <a:t>의</a:t>
            </a:r>
            <a:r>
              <a:rPr lang="ko-KR" altLang="en-US" sz="1400" smtClean="0">
                <a:solidFill>
                  <a:srgbClr val="000000"/>
                </a:solidFill>
              </a:rPr>
              <a:t> </a:t>
            </a:r>
            <a:r>
              <a:rPr lang="en-US" altLang="ko-KR" sz="1400" smtClean="0">
                <a:solidFill>
                  <a:srgbClr val="000000"/>
                </a:solidFill>
              </a:rPr>
              <a:t>List View</a:t>
            </a:r>
            <a:r>
              <a:rPr lang="ko-KR" altLang="en-US" sz="1400" smtClean="0">
                <a:solidFill>
                  <a:srgbClr val="000000"/>
                </a:solidFill>
              </a:rPr>
              <a:t>에 </a:t>
            </a:r>
            <a:r>
              <a:rPr lang="en-US" altLang="ko-KR" sz="1400" smtClean="0">
                <a:solidFill>
                  <a:srgbClr val="000000"/>
                </a:solidFill>
              </a:rPr>
              <a:t>Adapter</a:t>
            </a:r>
            <a:r>
              <a:rPr lang="ko-KR" altLang="en-US" sz="1400" smtClean="0">
                <a:solidFill>
                  <a:srgbClr val="000000"/>
                </a:solidFill>
              </a:rPr>
              <a:t>를 제공</a:t>
            </a:r>
            <a:endParaRPr lang="en-US" altLang="ko-KR" sz="1400" smtClean="0">
              <a:solidFill>
                <a:srgbClr val="000000"/>
              </a:solidFill>
            </a:endParaRPr>
          </a:p>
          <a:p>
            <a:pPr lvl="0">
              <a:defRPr/>
            </a:pPr>
            <a:endParaRPr lang="en-US" altLang="ko-KR" sz="1400" noProof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r>
              <a:rPr lang="en-US" altLang="ko-KR" sz="1400" smtClean="0">
                <a:solidFill>
                  <a:srgbClr val="000000"/>
                </a:solidFill>
              </a:rPr>
              <a:t>AlarmPreference : AlarmPreferencesActivity</a:t>
            </a:r>
            <a:r>
              <a:rPr lang="ko-KR" altLang="en-US" sz="1400" smtClean="0">
                <a:solidFill>
                  <a:srgbClr val="000000"/>
                </a:solidFill>
              </a:rPr>
              <a:t>에서 여러 설정값을 </a:t>
            </a:r>
            <a:r>
              <a:rPr lang="en-US" altLang="ko-KR" sz="1400" smtClean="0">
                <a:solidFill>
                  <a:srgbClr val="000000"/>
                </a:solidFill>
              </a:rPr>
              <a:t>alarm </a:t>
            </a:r>
            <a:r>
              <a:rPr lang="ko-KR" altLang="en-US" sz="1400" smtClean="0">
                <a:solidFill>
                  <a:srgbClr val="000000"/>
                </a:solidFill>
              </a:rPr>
              <a:t>객체에 입력하기 위한 </a:t>
            </a:r>
            <a:r>
              <a:rPr lang="en-US" altLang="ko-KR" sz="1400" smtClean="0">
                <a:solidFill>
                  <a:srgbClr val="000000"/>
                </a:solidFill>
              </a:rPr>
              <a:t>key</a:t>
            </a:r>
            <a:r>
              <a:rPr lang="ko-KR" altLang="en-US" sz="1400" smtClean="0">
                <a:solidFill>
                  <a:srgbClr val="000000"/>
                </a:solidFill>
              </a:rPr>
              <a:t>와 </a:t>
            </a:r>
            <a:r>
              <a:rPr lang="en-US" altLang="ko-KR" sz="1400" smtClean="0">
                <a:solidFill>
                  <a:srgbClr val="000000"/>
                </a:solidFill>
              </a:rPr>
              <a:t>type, </a:t>
            </a:r>
            <a:r>
              <a:rPr lang="ko-KR" altLang="en-US" sz="1400" smtClean="0">
                <a:solidFill>
                  <a:srgbClr val="000000"/>
                </a:solidFill>
              </a:rPr>
              <a:t>관련 메소드를 제공</a:t>
            </a:r>
            <a:endParaRPr lang="en-US" altLang="ko-KR" sz="1400" smtClean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endParaRPr lang="en-US" altLang="ko-KR" sz="1400" noProof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r>
              <a:rPr lang="en-US" altLang="ko-KR" sz="1400" noProof="0" smtClean="0">
                <a:solidFill>
                  <a:srgbClr val="000000"/>
                </a:solidFill>
              </a:rPr>
              <a:t>BaseActivity : </a:t>
            </a:r>
            <a:r>
              <a:rPr lang="en-US" altLang="ko-KR" sz="1400" smtClean="0">
                <a:solidFill>
                  <a:srgbClr val="000000"/>
                </a:solidFill>
              </a:rPr>
              <a:t>ActionBar </a:t>
            </a:r>
            <a:r>
              <a:rPr lang="ko-KR" altLang="en-US" sz="1400" smtClean="0">
                <a:solidFill>
                  <a:srgbClr val="000000"/>
                </a:solidFill>
              </a:rPr>
              <a:t>기능</a:t>
            </a:r>
            <a:r>
              <a:rPr lang="en-US" altLang="ko-KR" sz="1400" smtClean="0">
                <a:solidFill>
                  <a:srgbClr val="000000"/>
                </a:solidFill>
              </a:rPr>
              <a:t>(</a:t>
            </a:r>
            <a:r>
              <a:rPr lang="ko-KR" altLang="en-US" sz="1400" smtClean="0">
                <a:solidFill>
                  <a:srgbClr val="000000"/>
                </a:solidFill>
              </a:rPr>
              <a:t>알람의 저장</a:t>
            </a:r>
            <a:r>
              <a:rPr lang="en-US" altLang="ko-KR" sz="1400" smtClean="0">
                <a:solidFill>
                  <a:srgbClr val="000000"/>
                </a:solidFill>
              </a:rPr>
              <a:t>, </a:t>
            </a:r>
            <a:r>
              <a:rPr lang="ko-KR" altLang="en-US" sz="1400" smtClean="0">
                <a:solidFill>
                  <a:srgbClr val="000000"/>
                </a:solidFill>
              </a:rPr>
              <a:t>삭제</a:t>
            </a:r>
            <a:r>
              <a:rPr lang="en-US" altLang="ko-KR" sz="1400" smtClean="0">
                <a:solidFill>
                  <a:srgbClr val="000000"/>
                </a:solidFill>
              </a:rPr>
              <a:t>, </a:t>
            </a:r>
            <a:r>
              <a:rPr lang="ko-KR" altLang="en-US" sz="1400" smtClean="0">
                <a:solidFill>
                  <a:srgbClr val="000000"/>
                </a:solidFill>
              </a:rPr>
              <a:t>뒤로 가기</a:t>
            </a:r>
            <a:r>
              <a:rPr lang="en-US" altLang="ko-KR" sz="1400" smtClean="0">
                <a:solidFill>
                  <a:srgbClr val="000000"/>
                </a:solidFill>
              </a:rPr>
              <a:t>)</a:t>
            </a:r>
            <a:r>
              <a:rPr lang="ko-KR" altLang="en-US" sz="1400" smtClean="0">
                <a:solidFill>
                  <a:srgbClr val="000000"/>
                </a:solidFill>
              </a:rPr>
              <a:t>을 제공</a:t>
            </a:r>
            <a:endParaRPr lang="en-US" altLang="ko-KR" sz="1400" smtClean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endParaRPr lang="en-US" altLang="ko-KR" sz="1400" noProof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r>
              <a:rPr lang="en-US" altLang="ko-KR" sz="1400" noProof="0" smtClean="0">
                <a:solidFill>
                  <a:srgbClr val="000000"/>
                </a:solidFill>
              </a:rPr>
              <a:t>Database : </a:t>
            </a:r>
            <a:r>
              <a:rPr lang="ko-KR" altLang="en-US" sz="1400" noProof="0" smtClean="0">
                <a:solidFill>
                  <a:srgbClr val="000000"/>
                </a:solidFill>
              </a:rPr>
              <a:t>알람 설정을 </a:t>
            </a:r>
            <a:r>
              <a:rPr lang="en-US" altLang="ko-KR" sz="1400" smtClean="0">
                <a:solidFill>
                  <a:srgbClr val="000000"/>
                </a:solidFill>
              </a:rPr>
              <a:t>DB </a:t>
            </a:r>
            <a:r>
              <a:rPr lang="ko-KR" altLang="en-US" sz="1400" smtClean="0">
                <a:solidFill>
                  <a:srgbClr val="000000"/>
                </a:solidFill>
              </a:rPr>
              <a:t>파일로 저장을 위한 구성요소</a:t>
            </a:r>
            <a:endParaRPr lang="en-US" altLang="ko-KR" sz="1400" smtClean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endParaRPr lang="en-US" altLang="ko-KR" sz="1400" noProof="0">
              <a:solidFill>
                <a:srgbClr val="000000"/>
              </a:solidFill>
            </a:endParaRPr>
          </a:p>
          <a:p>
            <a:pPr marL="285750" lvl="0" indent="-285750">
              <a:buFontTx/>
              <a:buChar char="-"/>
              <a:defRPr/>
            </a:pPr>
            <a:r>
              <a:rPr lang="en-US" altLang="ko-KR" sz="1400" smtClean="0">
                <a:solidFill>
                  <a:srgbClr val="000000"/>
                </a:solidFill>
              </a:rPr>
              <a:t>StaticWakeLock : </a:t>
            </a:r>
            <a:r>
              <a:rPr lang="ko-KR" altLang="en-US" sz="1400" smtClean="0">
                <a:solidFill>
                  <a:srgbClr val="000000"/>
                </a:solidFill>
              </a:rPr>
              <a:t>시스템이 잠들어있는 상태에서도 알람 기능을 구현하기 위한 구성요소</a:t>
            </a:r>
            <a:endParaRPr lang="en-US" altLang="ko-KR" sz="1400" noProof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19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1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45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8" name="슬라이드 번호 개체 틀 1"/>
          <p:cNvSpPr>
            <a:spLocks noGrp="1"/>
          </p:cNvSpPr>
          <p:nvPr>
            <p:ph type="sldNum" sz="quarter" idx="11"/>
          </p:nvPr>
        </p:nvSpPr>
        <p:spPr>
          <a:xfrm>
            <a:off x="3937000" y="6408738"/>
            <a:ext cx="23114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rgbClr val="000000"/>
                </a:solidFill>
              </a:rPr>
              <a:t>6</a:t>
            </a:r>
            <a:endParaRPr lang="en-US" altLang="ko-KR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0512" y="1371326"/>
            <a:ext cx="7340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200000"/>
              </a:lnSpc>
              <a:buAutoNum type="arabicPeriod"/>
              <a:defRPr/>
            </a:pPr>
            <a:r>
              <a:rPr lang="ko-KR" altLang="en-US" b="1" smtClean="0"/>
              <a:t>알람 기능 </a:t>
            </a:r>
            <a:endParaRPr lang="en-US" altLang="ko-KR" b="1" smtClean="0"/>
          </a:p>
          <a:p>
            <a:pPr marL="342900" lvl="0" indent="-342900">
              <a:lnSpc>
                <a:spcPct val="200000"/>
              </a:lnSpc>
              <a:buAutoNum type="arabicPeriod"/>
              <a:defRPr/>
            </a:pPr>
            <a:r>
              <a:rPr lang="ko-KR" altLang="en-US" b="1" smtClean="0"/>
              <a:t>가속도 센서를 이용한 알람의 제어</a:t>
            </a:r>
            <a:endParaRPr lang="en-US" altLang="ko-KR" b="1" smtClean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25074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"/>
                <a:cs typeface="Times New Roman" pitchFamily="18" charset="0"/>
              </a:rPr>
              <a:t>3</a:t>
            </a:r>
            <a:r>
              <a:rPr kumimoji="1" lang="en-US" altLang="ko-KR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. </a:t>
            </a:r>
            <a:r>
              <a:rPr kumimoji="1" lang="ko-KR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개발 </a:t>
            </a: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내용 </a:t>
            </a:r>
            <a:r>
              <a:rPr kumimoji="1" lang="en-US" altLang="ko-KR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(</a:t>
            </a:r>
            <a:r>
              <a:rPr lang="en-US" altLang="ko-KR" sz="2400" b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"/>
                <a:cs typeface="Times New Roman" pitchFamily="18" charset="0"/>
              </a:rPr>
              <a:t>1</a:t>
            </a:r>
            <a:r>
              <a:rPr kumimoji="1" lang="en-US" altLang="ko-KR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굴림"/>
                <a:ea typeface="굴림" panose="020B0600000101010101" pitchFamily="50" charset="-127"/>
                <a:cs typeface="Times New Roman" pitchFamily="18" charset="0"/>
              </a:rPr>
              <a:t>/5)</a:t>
            </a:r>
            <a:endParaRPr kumimoji="1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굴림" panose="020B0600000101010101" pitchFamily="50" charset="-127"/>
              <a:ea typeface="HY헤드라인M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2146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1" eaLnBrk="1" latinLnBrk="1" hangingPunct="1">
              <a:defRPr/>
            </a:pPr>
            <a:endParaRPr lang="en-US" altLang="en-US" sz="2000" b="1" dirty="0">
              <a:solidFill>
                <a:schemeClr val="tx1"/>
              </a:solidFill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45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eaLnBrk="1" latinLnBrk="1" hangingPunct="1">
              <a:defRPr/>
            </a:pPr>
            <a:endParaRPr lang="ko-KR" altLang="en-US"/>
          </a:p>
        </p:txBody>
      </p:sp>
      <p:sp>
        <p:nvSpPr>
          <p:cNvPr id="8" name="슬라이드 번호 개체 틀 1"/>
          <p:cNvSpPr>
            <a:spLocks noGrp="1"/>
          </p:cNvSpPr>
          <p:nvPr>
            <p:ph type="sldNum" sz="quarter" idx="11"/>
          </p:nvPr>
        </p:nvSpPr>
        <p:spPr>
          <a:xfrm>
            <a:off x="3937000" y="6408738"/>
            <a:ext cx="23114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dirty="0"/>
              <a:t>7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21136" y="1090896"/>
            <a:ext cx="2129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/>
              <a:t>1</a:t>
            </a:r>
            <a:r>
              <a:rPr lang="en-US" altLang="ko-KR" b="1" smtClean="0"/>
              <a:t>) </a:t>
            </a:r>
            <a:r>
              <a:rPr lang="ko-KR" altLang="en-US" b="1" smtClean="0"/>
              <a:t>알람 기능 </a:t>
            </a:r>
            <a:r>
              <a:rPr lang="en-US" altLang="ko-KR" b="1"/>
              <a:t>(</a:t>
            </a:r>
            <a:r>
              <a:rPr lang="en-US" altLang="ko-KR" b="1" smtClean="0"/>
              <a:t>1/3)</a:t>
            </a:r>
            <a:r>
              <a:rPr lang="ko-KR" altLang="en-US" b="1" smtClean="0"/>
              <a:t> </a:t>
            </a:r>
            <a:endParaRPr lang="en-US" altLang="ko-KR" b="1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25074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3</a:t>
            </a:r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. </a:t>
            </a:r>
            <a:r>
              <a:rPr lang="ko-KR" altLang="en-US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개발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내용 </a:t>
            </a:r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(</a:t>
            </a:r>
            <a:r>
              <a:rPr lang="en-US" altLang="ko-KR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2/5)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HY헤드라인M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80" y="1628799"/>
            <a:ext cx="2482063" cy="44125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41032" y="2126916"/>
            <a:ext cx="51125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mtClean="0"/>
              <a:t>설정된 알람을 </a:t>
            </a:r>
            <a:r>
              <a:rPr lang="en-US" altLang="ko-KR" smtClean="0"/>
              <a:t>List View</a:t>
            </a:r>
            <a:r>
              <a:rPr lang="ko-KR" altLang="en-US" smtClean="0"/>
              <a:t>를 이용하여 제공</a:t>
            </a:r>
            <a:endParaRPr lang="en-US" altLang="ko-KR" smtClean="0"/>
          </a:p>
          <a:p>
            <a:pPr marL="285750" indent="-285750">
              <a:buFontTx/>
              <a:buChar char="-"/>
            </a:pPr>
            <a:endParaRPr lang="en-US" altLang="ko-KR"/>
          </a:p>
          <a:p>
            <a:pPr marL="285750" indent="-285750">
              <a:buFontTx/>
              <a:buChar char="-"/>
            </a:pPr>
            <a:r>
              <a:rPr lang="ko-KR" altLang="en-US" smtClean="0"/>
              <a:t>알람의 시간 순서에 따라 정렬</a:t>
            </a:r>
            <a:endParaRPr lang="en-US" altLang="ko-KR" smtClean="0"/>
          </a:p>
          <a:p>
            <a:pPr marL="285750" indent="-285750">
              <a:buFontTx/>
              <a:buChar char="-"/>
            </a:pPr>
            <a:endParaRPr lang="en-US" altLang="ko-KR"/>
          </a:p>
          <a:p>
            <a:pPr marL="285750" indent="-285750">
              <a:buFontTx/>
              <a:buChar char="-"/>
            </a:pPr>
            <a:r>
              <a:rPr lang="ko-KR" altLang="en-US" smtClean="0"/>
              <a:t>시간과 설정 요일을 제공</a:t>
            </a:r>
            <a:endParaRPr lang="en-US" altLang="ko-KR" smtClean="0"/>
          </a:p>
          <a:p>
            <a:pPr marL="285750" indent="-285750">
              <a:buFontTx/>
              <a:buChar char="-"/>
            </a:pPr>
            <a:endParaRPr lang="en-US" altLang="ko-KR"/>
          </a:p>
          <a:p>
            <a:pPr marL="285750" indent="-285750">
              <a:buFontTx/>
              <a:buChar char="-"/>
            </a:pPr>
            <a:r>
              <a:rPr lang="ko-KR" altLang="en-US" smtClean="0"/>
              <a:t>알람의 활성화 </a:t>
            </a:r>
            <a:r>
              <a:rPr lang="en-US" altLang="ko-KR" smtClean="0"/>
              <a:t>/ </a:t>
            </a:r>
            <a:r>
              <a:rPr lang="ko-KR" altLang="en-US" smtClean="0"/>
              <a:t>비활성화 기능 제공</a:t>
            </a:r>
            <a:endParaRPr lang="en-US" altLang="ko-KR" smtClean="0"/>
          </a:p>
          <a:p>
            <a:pPr marL="285750" indent="-285750">
              <a:buFontTx/>
              <a:buChar char="-"/>
            </a:pPr>
            <a:endParaRPr lang="en-US" altLang="ko-KR"/>
          </a:p>
          <a:p>
            <a:pPr marL="285750" indent="-285750">
              <a:buFontTx/>
              <a:buChar char="-"/>
            </a:pPr>
            <a:r>
              <a:rPr lang="ko-KR" altLang="en-US" smtClean="0"/>
              <a:t>새로운 알람의 추가 기능 제공</a:t>
            </a:r>
            <a:endParaRPr lang="en-US" altLang="ko-KR" smtClean="0"/>
          </a:p>
          <a:p>
            <a:pPr marL="285750" indent="-285750">
              <a:buFontTx/>
              <a:buChar char="-"/>
            </a:pPr>
            <a:endParaRPr lang="en-US" altLang="ko-KR" smtClean="0"/>
          </a:p>
          <a:p>
            <a:pPr marL="285750" indent="-285750">
              <a:buFontTx/>
              <a:buChar char="-"/>
            </a:pPr>
            <a:r>
              <a:rPr lang="ko-KR" altLang="en-US" smtClean="0"/>
              <a:t>설정된 알람을 길게 누르는 경우 삭제하는 기능 제공</a:t>
            </a:r>
            <a:endParaRPr lang="en-US" altLang="ko-KR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968" y="1628798"/>
            <a:ext cx="2482064" cy="441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75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1" eaLnBrk="1" latinLnBrk="1" hangingPunct="1">
              <a:defRPr/>
            </a:pPr>
            <a:endParaRPr lang="en-US" altLang="en-US" sz="2000" b="1" dirty="0">
              <a:solidFill>
                <a:schemeClr val="tx1"/>
              </a:solidFill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45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eaLnBrk="1" latinLnBrk="1" hangingPunct="1">
              <a:defRPr/>
            </a:pPr>
            <a:endParaRPr lang="ko-KR" altLang="en-US"/>
          </a:p>
        </p:txBody>
      </p:sp>
      <p:sp>
        <p:nvSpPr>
          <p:cNvPr id="8" name="슬라이드 번호 개체 틀 1"/>
          <p:cNvSpPr>
            <a:spLocks noGrp="1"/>
          </p:cNvSpPr>
          <p:nvPr>
            <p:ph type="sldNum" sz="quarter" idx="11"/>
          </p:nvPr>
        </p:nvSpPr>
        <p:spPr>
          <a:xfrm>
            <a:off x="3937000" y="6408738"/>
            <a:ext cx="23114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dirty="0"/>
              <a:t>8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1136" y="1090896"/>
            <a:ext cx="2129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/>
              <a:t>1</a:t>
            </a:r>
            <a:r>
              <a:rPr lang="en-US" altLang="ko-KR" b="1" smtClean="0"/>
              <a:t>) </a:t>
            </a:r>
            <a:r>
              <a:rPr lang="ko-KR" altLang="en-US" b="1" smtClean="0"/>
              <a:t>알람 기능 </a:t>
            </a:r>
            <a:r>
              <a:rPr lang="en-US" altLang="ko-KR" b="1" smtClean="0"/>
              <a:t>(</a:t>
            </a:r>
            <a:r>
              <a:rPr lang="en-US" altLang="ko-KR" b="1" smtClean="0"/>
              <a:t>2</a:t>
            </a:r>
            <a:r>
              <a:rPr lang="en-US" altLang="ko-KR" b="1" smtClean="0"/>
              <a:t>/3)</a:t>
            </a:r>
            <a:r>
              <a:rPr lang="ko-KR" altLang="en-US" b="1" smtClean="0"/>
              <a:t> </a:t>
            </a:r>
            <a:endParaRPr lang="en-US" altLang="ko-KR" b="1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25074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3</a:t>
            </a:r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. </a:t>
            </a:r>
            <a:r>
              <a:rPr lang="ko-KR" altLang="en-US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개발 </a:t>
            </a:r>
            <a:r>
              <a:rPr lang="ko-KR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내용 </a:t>
            </a:r>
            <a:r>
              <a:rPr lang="en-US" altLang="ko-KR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(</a:t>
            </a:r>
            <a:r>
              <a:rPr lang="en-US" altLang="ko-KR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3</a:t>
            </a:r>
            <a:r>
              <a:rPr lang="en-US" altLang="ko-KR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/5)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HY헤드라인M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369" y="1628800"/>
            <a:ext cx="2482062" cy="44125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20952" y="2819415"/>
            <a:ext cx="51125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mtClean="0"/>
              <a:t>알람의 기능 선택 제공</a:t>
            </a:r>
            <a:endParaRPr lang="en-US" altLang="ko-KR" smtClean="0"/>
          </a:p>
          <a:p>
            <a:endParaRPr lang="en-US" altLang="ko-KR"/>
          </a:p>
          <a:p>
            <a:pPr marL="285750" indent="-285750">
              <a:buFontTx/>
              <a:buChar char="-"/>
            </a:pPr>
            <a:r>
              <a:rPr lang="ko-KR" altLang="en-US" smtClean="0"/>
              <a:t>설정된 알람의 기능 변경 제공</a:t>
            </a:r>
            <a:endParaRPr lang="en-US" altLang="ko-KR" smtClean="0"/>
          </a:p>
          <a:p>
            <a:pPr marL="285750" indent="-285750">
              <a:buFontTx/>
              <a:buChar char="-"/>
            </a:pPr>
            <a:endParaRPr lang="en-US" altLang="ko-KR"/>
          </a:p>
          <a:p>
            <a:pPr marL="285750" indent="-285750">
              <a:buFontTx/>
              <a:buChar char="-"/>
            </a:pPr>
            <a:r>
              <a:rPr lang="ko-KR" altLang="en-US" smtClean="0"/>
              <a:t>새로운 알람의 추가 기능 제공</a:t>
            </a:r>
            <a:endParaRPr lang="en-US" altLang="ko-KR" smtClean="0"/>
          </a:p>
          <a:p>
            <a:pPr marL="285750" indent="-285750">
              <a:buFontTx/>
              <a:buChar char="-"/>
            </a:pPr>
            <a:endParaRPr lang="en-US" altLang="ko-KR"/>
          </a:p>
          <a:p>
            <a:pPr marL="285750" indent="-285750">
              <a:buFontTx/>
              <a:buChar char="-"/>
            </a:pPr>
            <a:r>
              <a:rPr lang="ko-KR" altLang="en-US" smtClean="0"/>
              <a:t>알람의 삭제 기능 제공</a:t>
            </a:r>
            <a:endParaRPr lang="en-US" altLang="ko-KR" smtClean="0"/>
          </a:p>
        </p:txBody>
      </p:sp>
    </p:spTree>
    <p:extLst>
      <p:ext uri="{BB962C8B-B14F-4D97-AF65-F5344CB8AC3E}">
        <p14:creationId xmlns:p14="http://schemas.microsoft.com/office/powerpoint/2010/main" val="30298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/>
          <p:nvPr/>
        </p:nvSpPr>
        <p:spPr>
          <a:xfrm>
            <a:off x="0" y="0"/>
            <a:ext cx="9906000" cy="701675"/>
          </a:xfrm>
          <a:prstGeom prst="rect">
            <a:avLst/>
          </a:prstGeom>
          <a:gradFill flip="none" rotWithShape="1">
            <a:gsLst>
              <a:gs pos="0">
                <a:srgbClr val="FFC1C1"/>
              </a:gs>
              <a:gs pos="31000">
                <a:srgbClr val="CCECFF"/>
              </a:gs>
              <a:gs pos="58000">
                <a:srgbClr val="FFFFCC"/>
              </a:gs>
              <a:gs pos="81000">
                <a:srgbClr val="CCFF99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1" eaLnBrk="1" latinLnBrk="1" hangingPunct="1">
              <a:defRPr/>
            </a:pPr>
            <a:endParaRPr lang="en-US" altLang="en-US" sz="2000" b="1" dirty="0">
              <a:solidFill>
                <a:schemeClr val="tx1"/>
              </a:solidFill>
              <a:latin typeface="Times New Roman" pitchFamily="18" charset="0"/>
              <a:ea typeface="HY강M" pitchFamily="18" charset="-127"/>
              <a:cs typeface="Times New Roman" pitchFamily="18" charset="0"/>
            </a:endParaRPr>
          </a:p>
        </p:txBody>
      </p:sp>
      <p:sp>
        <p:nvSpPr>
          <p:cNvPr id="45" name="Rectangle 3"/>
          <p:cNvSpPr>
            <a:spLocks noChangeArrowheads="1"/>
          </p:cNvSpPr>
          <p:nvPr/>
        </p:nvSpPr>
        <p:spPr bwMode="auto">
          <a:xfrm flipV="1">
            <a:off x="0" y="701204"/>
            <a:ext cx="9906000" cy="63500"/>
          </a:xfrm>
          <a:prstGeom prst="rect">
            <a:avLst/>
          </a:prstGeom>
          <a:gradFill rotWithShape="0">
            <a:gsLst>
              <a:gs pos="84000">
                <a:srgbClr val="EC06C0"/>
              </a:gs>
              <a:gs pos="0">
                <a:srgbClr val="F5430B"/>
              </a:gs>
              <a:gs pos="69000">
                <a:srgbClr val="43C602"/>
              </a:gs>
              <a:gs pos="47000">
                <a:srgbClr val="FFFF00"/>
              </a:gs>
              <a:gs pos="24000">
                <a:srgbClr val="0070C0"/>
              </a:gs>
              <a:gs pos="100000">
                <a:srgbClr val="7030A0"/>
              </a:gs>
            </a:gsLst>
            <a:lin ang="0" scaled="1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wrap="none" lIns="0" tIns="0" rIns="0" bIns="0" anchor="ctr"/>
          <a:lstStyle/>
          <a:p>
            <a:pPr eaLnBrk="1" latinLnBrk="1" hangingPunct="1">
              <a:defRPr/>
            </a:pPr>
            <a:endParaRPr lang="ko-KR" altLang="en-US"/>
          </a:p>
        </p:txBody>
      </p:sp>
      <p:sp>
        <p:nvSpPr>
          <p:cNvPr id="8" name="슬라이드 번호 개체 틀 1"/>
          <p:cNvSpPr>
            <a:spLocks noGrp="1"/>
          </p:cNvSpPr>
          <p:nvPr>
            <p:ph type="sldNum" sz="quarter" idx="11"/>
          </p:nvPr>
        </p:nvSpPr>
        <p:spPr>
          <a:xfrm>
            <a:off x="3937000" y="6408738"/>
            <a:ext cx="23114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dirty="0"/>
              <a:t>9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1136" y="1090896"/>
            <a:ext cx="2129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/>
              <a:t>1</a:t>
            </a:r>
            <a:r>
              <a:rPr lang="en-US" altLang="ko-KR" b="1" smtClean="0"/>
              <a:t>) </a:t>
            </a:r>
            <a:r>
              <a:rPr lang="ko-KR" altLang="en-US" b="1" smtClean="0"/>
              <a:t>알람 기능 </a:t>
            </a:r>
            <a:r>
              <a:rPr lang="en-US" altLang="ko-KR" b="1" smtClean="0"/>
              <a:t>(3/3)</a:t>
            </a:r>
            <a:r>
              <a:rPr lang="ko-KR" altLang="en-US" b="1" smtClean="0"/>
              <a:t> </a:t>
            </a:r>
            <a:endParaRPr lang="en-US" altLang="ko-KR" b="1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25074" y="115888"/>
            <a:ext cx="98202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3</a:t>
            </a:r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. </a:t>
            </a:r>
            <a:r>
              <a:rPr lang="ko-KR" altLang="en-US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개발 </a:t>
            </a:r>
            <a:r>
              <a:rPr lang="ko-KR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내용 </a:t>
            </a:r>
            <a:r>
              <a:rPr lang="en-US" altLang="ko-KR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rPr>
              <a:t>(4/5)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HY헤드라인M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369" y="1628801"/>
            <a:ext cx="2482062" cy="44125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20952" y="3373413"/>
            <a:ext cx="5112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mtClean="0"/>
              <a:t>알람의 각종 속성 값을 보여줌</a:t>
            </a:r>
            <a:endParaRPr lang="en-US" altLang="ko-KR" smtClean="0"/>
          </a:p>
          <a:p>
            <a:pPr marL="285750" indent="-285750">
              <a:buFontTx/>
              <a:buChar char="-"/>
            </a:pPr>
            <a:endParaRPr lang="en-US" altLang="ko-KR"/>
          </a:p>
          <a:p>
            <a:pPr marL="285750" indent="-285750">
              <a:buFontTx/>
              <a:buChar char="-"/>
            </a:pPr>
            <a:r>
              <a:rPr lang="ko-KR" altLang="en-US" smtClean="0"/>
              <a:t>설정에 따라 알람의 기능 제공</a:t>
            </a:r>
            <a:endParaRPr lang="en-US" altLang="ko-KR" smtClean="0"/>
          </a:p>
        </p:txBody>
      </p:sp>
    </p:spTree>
    <p:extLst>
      <p:ext uri="{BB962C8B-B14F-4D97-AF65-F5344CB8AC3E}">
        <p14:creationId xmlns:p14="http://schemas.microsoft.com/office/powerpoint/2010/main" val="214541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71514</TotalTime>
  <Words>452</Words>
  <Application>Microsoft Office PowerPoint</Application>
  <PresentationFormat>A4 용지(210x297mm)</PresentationFormat>
  <Paragraphs>106</Paragraphs>
  <Slides>12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HY강M</vt:lpstr>
      <vt:lpstr>HY헤드라인M</vt:lpstr>
      <vt:lpstr>굴림</vt:lpstr>
      <vt:lpstr>맑은 고딕</vt:lpstr>
      <vt:lpstr>Arial</vt:lpstr>
      <vt:lpstr>Times New Roman</vt:lpstr>
      <vt:lpstr>Wingdings</vt:lpstr>
      <vt:lpstr>기본 디자인</vt:lpstr>
      <vt:lpstr>가속도 센서를 이용한 알람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kia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kia</dc:creator>
  <cp:lastModifiedBy>이소형</cp:lastModifiedBy>
  <cp:revision>1365</cp:revision>
  <cp:lastPrinted>2015-11-10T01:55:15Z</cp:lastPrinted>
  <dcterms:created xsi:type="dcterms:W3CDTF">2006-12-22T00:28:15Z</dcterms:created>
  <dcterms:modified xsi:type="dcterms:W3CDTF">2016-12-22T04:31:33Z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TAG2">
    <vt:lpwstr>000800c616000000000001023720</vt:lpwstr>
  </property>
</Properties>
</file>